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66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6374" autoAdjust="0"/>
  </p:normalViewPr>
  <p:slideViewPr>
    <p:cSldViewPr snapToGrid="0">
      <p:cViewPr varScale="1">
        <p:scale>
          <a:sx n="128" d="100"/>
          <a:sy n="128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BC13-2386-4EFE-826F-E2FE117297B4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246A9-F3E7-4C61-B765-C18FEF73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BF4C-9FD2-4197-96D1-118AE084B406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15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1EC3-DC42-402F-985E-C882A328D7D9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3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04D4-8FD0-4624-B1A1-CC3FA109AD9B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1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1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EAEF7-D579-44C5-B4C3-B080926E65D8}" type="datetime1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4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173E5-B6C9-4434-B3B3-E1A167062492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50EF-D073-48D3-81FF-4761F5299F68}" type="datetime1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7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B92C3-61E7-47BC-870B-5411D6DD5872}" type="datetime1">
              <a:rPr lang="en-US" smtClean="0"/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E9F5-5EAD-4540-A08F-9B8358A27CE2}" type="datetime1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85B5D1-AA73-4405-B31B-3958B8CD5DEF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2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40459-EE7A-47A1-9346-6137D937F683}" type="datetime1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1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8C9903E-8DC8-4DF3-B7AB-C9ECE26A9878}" type="datetime1">
              <a:rPr lang="en-US" smtClean="0"/>
              <a:pPr/>
              <a:t>1/12/21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585BA85-8E1D-4C7E-A890-48AD234FE980}" type="slidenum">
              <a:rPr lang="en-US" smtClean="0"/>
              <a:pPr/>
              <a:t>‹#›</a:t>
            </a:fld>
            <a:endParaRPr lang="en-US" sz="9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BAE27-B177-4037-ADB0-0F027F70128B}"/>
              </a:ext>
            </a:extLst>
          </p:cNvPr>
          <p:cNvSpPr/>
          <p:nvPr userDrawn="1"/>
        </p:nvSpPr>
        <p:spPr>
          <a:xfrm>
            <a:off x="0" y="1085"/>
            <a:ext cx="12188825" cy="113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294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dfg.mit.edu/assets/files/SHADOWPIX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D41C-5D4D-4C39-9130-E3883A273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Project Presentation- </a:t>
            </a:r>
            <a:r>
              <a:rPr lang="en-US" sz="4400" dirty="0" err="1"/>
              <a:t>ShadowPix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194F-B2CA-492C-89F7-3994D5153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67" y="4456112"/>
            <a:ext cx="10455215" cy="16430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based on the paper: </a:t>
            </a:r>
            <a:r>
              <a:rPr lang="en-US" dirty="0" err="1"/>
              <a:t>shadowpix</a:t>
            </a:r>
            <a:endParaRPr lang="en-US" dirty="0"/>
          </a:p>
          <a:p>
            <a:r>
              <a:rPr lang="en-US" dirty="0"/>
              <a:t>Presentation by: Doron Kopit, Yariv levy</a:t>
            </a:r>
            <a:br>
              <a:rPr lang="en-US" dirty="0"/>
            </a:br>
            <a:r>
              <a:rPr lang="en-US" dirty="0"/>
              <a:t>			</a:t>
            </a:r>
            <a:br>
              <a:rPr lang="en-US" dirty="0"/>
            </a:br>
            <a:r>
              <a:rPr lang="en-US" dirty="0"/>
              <a:t>Algorithms for Modeling, Fabrication and Printing of 3D Objects, winter 2020/21</a:t>
            </a:r>
          </a:p>
        </p:txBody>
      </p:sp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58BCCF0-8582-C84A-B153-0D8D5A1E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23" y="364712"/>
            <a:ext cx="27813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2E143-32AF-474B-A619-602F58F9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79" y="390112"/>
            <a:ext cx="3009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method, no chamfering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9F34A535-DFB2-B244-9D13-249C9C1D7E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9535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[animate output image]">
            <a:extLst>
              <a:ext uri="{FF2B5EF4-FFF2-40B4-BE49-F238E27FC236}">
                <a16:creationId xmlns:a16="http://schemas.microsoft.com/office/drawing/2014/main" id="{9598325A-CFF0-C64A-BB2F-C03DDCE7D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214" y="1997994"/>
            <a:ext cx="3867466" cy="40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method,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E90F47-6BE6-A441-9E2B-7D9FAE81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1" y="2000949"/>
            <a:ext cx="4363948" cy="3906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55261-66A0-FA4F-9958-08D00413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009" y="2909469"/>
            <a:ext cx="61341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55E5B-B108-CE44-B107-7D9AAC3F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045" y="3449423"/>
            <a:ext cx="6828028" cy="2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method, </a:t>
            </a:r>
            <a:r>
              <a:rPr lang="en-US" dirty="0" err="1"/>
              <a:t>PixModel</a:t>
            </a:r>
            <a:r>
              <a:rPr lang="en-US" dirty="0"/>
              <a:t> (+bias)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2716B-4891-5A4E-831F-E5D867D5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90"/>
          <a:stretch/>
        </p:blipFill>
        <p:spPr>
          <a:xfrm>
            <a:off x="376991" y="1923267"/>
            <a:ext cx="4268804" cy="3826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5FF54-1A07-4540-AE38-64F30D411839}"/>
              </a:ext>
            </a:extLst>
          </p:cNvPr>
          <p:cNvSpPr txBox="1"/>
          <p:nvPr/>
        </p:nvSpPr>
        <p:spPr>
          <a:xfrm>
            <a:off x="5065893" y="4920585"/>
            <a:ext cx="697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More accuracy, slower convergence (comparing to bias)</a:t>
            </a:r>
            <a:endParaRPr lang="en-IL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9DDA-269A-B640-8A10-EB988DD3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22" y="4016296"/>
            <a:ext cx="3732043" cy="669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3DD06-AAA1-4E42-99E1-BCA0FCD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843" y="2311665"/>
            <a:ext cx="61722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F109F-40E7-544F-885F-49F62E9C0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85" y="2660765"/>
            <a:ext cx="7126107" cy="226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8490AA-325F-BE4F-A4B1-5D7123527DB0}"/>
              </a:ext>
            </a:extLst>
          </p:cNvPr>
          <p:cNvSpPr txBox="1"/>
          <p:nvPr/>
        </p:nvSpPr>
        <p:spPr>
          <a:xfrm>
            <a:off x="5020585" y="5290075"/>
            <a:ext cx="697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Improved ~12% to ~22%!</a:t>
            </a:r>
            <a:endParaRPr lang="en-IL" sz="2000" b="1" i="1" dirty="0"/>
          </a:p>
        </p:txBody>
      </p:sp>
    </p:spTree>
    <p:extLst>
      <p:ext uri="{BB962C8B-B14F-4D97-AF65-F5344CB8AC3E}">
        <p14:creationId xmlns:p14="http://schemas.microsoft.com/office/powerpoint/2010/main" val="157889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improve?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A2814-A635-4D62-9425-CEC66E431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L" dirty="0"/>
                  <a:t>Fine tune hyperparameters (weight of PixModel vs. bias),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IL" dirty="0"/>
                  <a:t> in a discounted manner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IL" dirty="0"/>
                </a:br>
                <a:endParaRPr lang="en-IL" dirty="0"/>
              </a:p>
              <a:p>
                <a:r>
                  <a:rPr lang="en-IL" dirty="0"/>
                  <a:t>Improve </a:t>
                </a:r>
                <a:r>
                  <a:rPr lang="en-US" dirty="0"/>
                  <a:t>granularity:</a:t>
                </a:r>
              </a:p>
              <a:p>
                <a:pPr marL="742950" lvl="1" indent="-285750"/>
                <a:r>
                  <a:rPr lang="en-US" sz="2000" dirty="0"/>
                  <a:t>Randomize pixels first, and then randomize weighted deltas of the pixel (by histogram)</a:t>
                </a:r>
              </a:p>
              <a:p>
                <a:pPr marL="742950" lvl="1" indent="-285750"/>
                <a:r>
                  <a:rPr lang="en-US" sz="2000" dirty="0"/>
                  <a:t>Trying to link pixels by finding consecutive success/fails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dirty="0"/>
                  <a:t>Init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h𝑒𝑖𝑔h𝑡𝑓𝑖𝑒𝑙𝑑</m:t>
                    </m:r>
                  </m:oMath>
                </a14:m>
                <a:r>
                  <a:rPr lang="en-US" dirty="0"/>
                  <a:t> map by using pictures gradients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deep learning methods, but hard to train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A2814-A635-4D62-9425-CEC66E431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 r="-17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pPr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9877-56CE-714E-AEA6-EB1EE01B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7E9DA-BCD2-2547-8558-2601A3AD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224318E1-ECB0-E84F-90A5-4D4FEAF5B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07" y="1480930"/>
            <a:ext cx="4875585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39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DB90-D6F6-4DC2-8645-30734297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0C7A-6A71-42C5-B5A4-818CA9650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2100" dirty="0"/>
              <a:t>In our project we implemented the paper : “</a:t>
            </a:r>
            <a:r>
              <a:rPr lang="en-US" sz="2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SHADOWPIX: Multiple Images from Self Shadowing</a:t>
            </a:r>
            <a:r>
              <a:rPr lang="en-US" sz="2100" dirty="0"/>
              <a:t>” by Amit </a:t>
            </a:r>
            <a:r>
              <a:rPr lang="en-US" sz="2100" dirty="0" err="1"/>
              <a:t>Bermano</a:t>
            </a:r>
            <a:r>
              <a:rPr lang="en-US" sz="2100" dirty="0"/>
              <a:t>, Ilya Baran, Marc Alexa, Wojciech </a:t>
            </a:r>
            <a:r>
              <a:rPr lang="en-US" sz="2100" dirty="0" err="1"/>
              <a:t>Matusik</a:t>
            </a:r>
            <a:endParaRPr lang="en-US" sz="2100" dirty="0"/>
          </a:p>
          <a:p>
            <a:r>
              <a:rPr lang="en-US" dirty="0" err="1"/>
              <a:t>ShadowPix</a:t>
            </a:r>
            <a:r>
              <a:rPr lang="en-US" dirty="0"/>
              <a:t> are printable objects that display multiple images by self-shadowing the object when lit from multiple directions</a:t>
            </a:r>
          </a:p>
          <a:p>
            <a:r>
              <a:rPr lang="en-US" dirty="0"/>
              <a:t>The paper speaks about 2 methods</a:t>
            </a:r>
          </a:p>
          <a:p>
            <a:r>
              <a:rPr lang="en-US" dirty="0"/>
              <a:t>Local Method:</a:t>
            </a:r>
          </a:p>
          <a:p>
            <a:pPr lvl="1"/>
            <a:r>
              <a:rPr lang="en-US" dirty="0"/>
              <a:t>Consists of 3 pictures(directions of lighting)</a:t>
            </a:r>
          </a:p>
          <a:p>
            <a:pPr lvl="1"/>
            <a:r>
              <a:rPr lang="en-US" dirty="0"/>
              <a:t>Solved by solving a system of equations and constraints</a:t>
            </a:r>
          </a:p>
          <a:p>
            <a:pPr lvl="2"/>
            <a:r>
              <a:rPr lang="en-US" dirty="0"/>
              <a:t>Additional algorithm to reduce the height of the printed object- chamfering</a:t>
            </a:r>
          </a:p>
          <a:p>
            <a:r>
              <a:rPr lang="en-US" dirty="0"/>
              <a:t>Global Method:</a:t>
            </a:r>
          </a:p>
          <a:p>
            <a:pPr lvl="1"/>
            <a:r>
              <a:rPr lang="en-US" dirty="0"/>
              <a:t>Consists of d pictures as number of directions of lighting (mainly 4)</a:t>
            </a:r>
          </a:p>
          <a:p>
            <a:pPr lvl="1"/>
            <a:r>
              <a:rPr lang="en-US" dirty="0"/>
              <a:t>Algorithm: randomly change object to minimize cost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9760F-556F-41C6-889D-5E052926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509D-59D1-41F6-9EEE-87616A68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BC86-A965-4570-A1DE-E8FB62D8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FF289-BFBB-448E-9B13-B607C791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 of Local method - including chamfering</a:t>
            </a:r>
          </a:p>
          <a:p>
            <a:r>
              <a:rPr lang="en-US" dirty="0"/>
              <a:t>Implementation of Global method</a:t>
            </a:r>
          </a:p>
          <a:p>
            <a:pPr lvl="1"/>
            <a:r>
              <a:rPr lang="en-US" dirty="0"/>
              <a:t>Expanding the optimization problem to different methods of solving:</a:t>
            </a:r>
          </a:p>
          <a:p>
            <a:pPr lvl="2"/>
            <a:r>
              <a:rPr lang="en-US" dirty="0"/>
              <a:t>Biasing the randomness</a:t>
            </a:r>
          </a:p>
          <a:p>
            <a:pPr lvl="2"/>
            <a:r>
              <a:rPr lang="en-US" dirty="0"/>
              <a:t>Changing initial point of start</a:t>
            </a:r>
          </a:p>
          <a:p>
            <a:r>
              <a:rPr lang="en-US" dirty="0"/>
              <a:t>Implementation of a visualizer</a:t>
            </a:r>
          </a:p>
          <a:p>
            <a:pPr lvl="1"/>
            <a:r>
              <a:rPr lang="en-US" dirty="0" err="1"/>
              <a:t>threejs</a:t>
            </a:r>
            <a:r>
              <a:rPr lang="en-US" dirty="0"/>
              <a:t> web implementation (low quality)</a:t>
            </a:r>
          </a:p>
          <a:p>
            <a:pPr lvl="1"/>
            <a:r>
              <a:rPr lang="en-US" dirty="0"/>
              <a:t>Autodesk Maya (high quality)</a:t>
            </a:r>
          </a:p>
          <a:p>
            <a:r>
              <a:rPr lang="en-US" dirty="0"/>
              <a:t>Implementation of a “</a:t>
            </a:r>
            <a:r>
              <a:rPr lang="en-US" dirty="0" err="1"/>
              <a:t>PixModel</a:t>
            </a:r>
            <a:r>
              <a:rPr lang="en-US" dirty="0"/>
              <a:t>” – an attempt to learn and improve from step to step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69A4-BCCD-45FB-8DB0-A3AA98A5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B6A93-AAA8-40E6-856E-5642BDF6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6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0B1-0268-4853-8879-7243F353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global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FFC49-3118-4742-97EF-0100E5A63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challenge: we need to minimize the cost function</a:t>
                </a:r>
              </a:p>
              <a:p>
                <a:r>
                  <a:rPr lang="en-US" dirty="0"/>
                  <a:t>The paper suggests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steps for a good result</a:t>
                </a:r>
              </a:p>
              <a:p>
                <a:pPr lvl="1"/>
                <a:r>
                  <a:rPr lang="en-US" dirty="0"/>
                  <a:t>Each step picks randomly a pixel and changes it,</a:t>
                </a:r>
                <a:br>
                  <a:rPr lang="en-US" dirty="0"/>
                </a:br>
                <a:r>
                  <a:rPr lang="en-US" dirty="0"/>
                  <a:t>if the change improves the cost, it saves the change</a:t>
                </a:r>
              </a:p>
              <a:p>
                <a:r>
                  <a:rPr lang="en-US" dirty="0"/>
                  <a:t>On our computers without implementing optimization like paralleling (used in the paper), producing a </a:t>
                </a:r>
                <a:r>
                  <a:rPr lang="en-US" dirty="0" err="1"/>
                  <a:t>shadowpix</a:t>
                </a:r>
                <a:r>
                  <a:rPr lang="en-US" dirty="0"/>
                  <a:t> would take several days…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7FFC49-3118-4742-97EF-0100E5A63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DAAAC-FE0C-4F34-9438-85E610E3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4C18-D0FA-4CAB-A281-E5FBB566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B60B5-EB16-4896-B34D-C1457BB1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466" y="1845734"/>
            <a:ext cx="3077004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5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3373-D1F5-4325-8A4A-7B9123B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methods/stages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A2C4-DA47-4F1A-B819-11B1E4651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but needed:</a:t>
                </a:r>
              </a:p>
              <a:p>
                <a:pPr lvl="1"/>
                <a:r>
                  <a:rPr lang="en-US" dirty="0"/>
                  <a:t>Using profiler and finding the expensive functions- switch to cheaper (convolutions….)</a:t>
                </a:r>
              </a:p>
              <a:p>
                <a:r>
                  <a:rPr lang="en-US" dirty="0"/>
                  <a:t>Changing the initial grid:</a:t>
                </a:r>
              </a:p>
              <a:p>
                <a:pPr lvl="1"/>
                <a:r>
                  <a:rPr lang="en-US" dirty="0"/>
                  <a:t>From blank paper to checkers pattern…</a:t>
                </a:r>
              </a:p>
              <a:p>
                <a:pPr lvl="1"/>
                <a:r>
                  <a:rPr lang="en-US" dirty="0"/>
                  <a:t>Averaging the images</a:t>
                </a:r>
              </a:p>
              <a:p>
                <a:r>
                  <a:rPr lang="en-US" dirty="0"/>
                  <a:t>Each step is time consuming, let’s tweak the randomness:</a:t>
                </a:r>
              </a:p>
              <a:p>
                <a:pPr lvl="1"/>
                <a:r>
                  <a:rPr lang="en-US" dirty="0"/>
                  <a:t>Giving each pixel a cost value and biasing the selection of the step to improve the most- greedy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observed that the percentage of steps that improve is small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≈12%)</m:t>
                    </m:r>
                  </m:oMath>
                </a14:m>
                <a:r>
                  <a:rPr lang="en-US" dirty="0"/>
                  <a:t>, let’s </a:t>
                </a:r>
                <a:r>
                  <a:rPr lang="en-US" b="1" i="1" dirty="0"/>
                  <a:t>tackle</a:t>
                </a:r>
                <a:r>
                  <a:rPr lang="en-US" dirty="0"/>
                  <a:t> from this direction - </a:t>
                </a:r>
                <a:r>
                  <a:rPr lang="en-US" b="1" i="1" u="sng" dirty="0" err="1"/>
                  <a:t>PixModel</a:t>
                </a:r>
                <a:endParaRPr lang="en-US" b="1" i="1" u="sng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A2C4-DA47-4F1A-B819-11B1E4651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 r="-10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5011-A738-4816-9861-F5DEE6D9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DE2D1-E3B9-4022-A9D8-7439C16C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A19F-AF0A-4A32-99AB-7E0091F5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FA26F-FD3B-4F74-AA74-2A0B9509D6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Trying to learn the likelihood that a pixel needs to be updated</a:t>
                </a:r>
              </a:p>
              <a:p>
                <a:r>
                  <a:rPr lang="en-US" dirty="0"/>
                  <a:t>Use a score function that aggregates weighted sum of gains (successful updates) and punishments (failed updates) of the pixel and its neighbors</a:t>
                </a:r>
                <a:r>
                  <a:rPr lang="en-US" b="1" dirty="0"/>
                  <a:t>:</a:t>
                </a:r>
                <a:br>
                  <a:rPr lang="en-US" b="1" dirty="0"/>
                </a:br>
                <a:endParaRPr lang="en-US" b="1" dirty="0"/>
              </a:p>
              <a:p>
                <a:pPr lvl="1"/>
                <a:r>
                  <a:rPr lang="en-US" dirty="0"/>
                  <a:t>Each pixel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r>
                  <a:rPr lang="en-US" dirty="0"/>
                  <a:t>, representing its weight likelihood and cost-bias value</a:t>
                </a:r>
              </a:p>
              <a:p>
                <a:pPr lvl="1"/>
                <a:r>
                  <a:rPr lang="en-US" dirty="0"/>
                  <a:t>In each step we now randomly choose a pixel,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r>
                  <a:rPr lang="en-US" dirty="0"/>
                  <a:t> like before,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𝑝𝑖𝑥</m:t>
                    </m:r>
                  </m:oMath>
                </a14:m>
                <a:r>
                  <a:rPr lang="en-US" dirty="0"/>
                  <a:t> neighbors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𝑠𝑐𝑜𝑟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𝑝𝑢𝑛𝑖𝑠h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3FA26F-FD3B-4F74-AA74-2A0B9509D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FBCCE-FFE8-454F-92BA-C5BBD02B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FD63-EA74-4916-AD62-F6BFD283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9171D-7330-4B4E-8336-7BF671A5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PixModel</a:t>
            </a:r>
            <a:r>
              <a:rPr lang="en-US" dirty="0"/>
              <a:t> - stats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7C0F9E-31B9-6942-8BFA-EEC29265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35" b="47345"/>
          <a:stretch/>
        </p:blipFill>
        <p:spPr>
          <a:xfrm>
            <a:off x="1694411" y="1998202"/>
            <a:ext cx="8803177" cy="18881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9CBEF-BB76-B948-9B4A-7FBACE24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6314A-FC26-2645-8B07-EFE46027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B3E51-5E1D-B24E-A85B-AD26EF9A5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37" y="4254537"/>
            <a:ext cx="8832051" cy="1944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AA7C6-75A6-A44B-B6E0-5939ACBEA66D}"/>
              </a:ext>
            </a:extLst>
          </p:cNvPr>
          <p:cNvSpPr txBox="1"/>
          <p:nvPr/>
        </p:nvSpPr>
        <p:spPr>
          <a:xfrm>
            <a:off x="298174" y="2335696"/>
            <a:ext cx="120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Top scoring pixels -&gt;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6C21-4F51-BE4B-8805-A288ED654158}"/>
              </a:ext>
            </a:extLst>
          </p:cNvPr>
          <p:cNvSpPr txBox="1"/>
          <p:nvPr/>
        </p:nvSpPr>
        <p:spPr>
          <a:xfrm>
            <a:off x="298174" y="4476454"/>
            <a:ext cx="120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</a:t>
            </a:r>
            <a:r>
              <a:rPr lang="en-IL" b="1" dirty="0"/>
              <a:t>failed updates pixels -&gt;</a:t>
            </a:r>
          </a:p>
        </p:txBody>
      </p:sp>
    </p:spTree>
    <p:extLst>
      <p:ext uri="{BB962C8B-B14F-4D97-AF65-F5344CB8AC3E}">
        <p14:creationId xmlns:p14="http://schemas.microsoft.com/office/powerpoint/2010/main" val="185903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3A00-6984-4920-BC72-534A1515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heavy (memory size) but simple meshes efficiently</a:t>
            </a:r>
          </a:p>
          <a:p>
            <a:pPr lvl="1"/>
            <a:r>
              <a:rPr lang="en-US" dirty="0"/>
              <a:t>Started with </a:t>
            </a:r>
            <a:r>
              <a:rPr lang="en-US" i="1" dirty="0" err="1"/>
              <a:t>trimesh</a:t>
            </a:r>
            <a:r>
              <a:rPr lang="en-US" dirty="0"/>
              <a:t> until identifying it as a bottleneck</a:t>
            </a:r>
          </a:p>
          <a:p>
            <a:pPr lvl="1"/>
            <a:r>
              <a:rPr lang="en-US" dirty="0"/>
              <a:t>Writing .OBJ file independently</a:t>
            </a:r>
          </a:p>
          <a:p>
            <a:r>
              <a:rPr lang="en-US" dirty="0"/>
              <a:t>Difficult to debug - hard to see visual results</a:t>
            </a:r>
          </a:p>
          <a:p>
            <a:pPr lvl="1"/>
            <a:r>
              <a:rPr lang="en-US" dirty="0"/>
              <a:t>Prioritizing a visualizer in an early stage</a:t>
            </a:r>
          </a:p>
          <a:p>
            <a:pPr lvl="1"/>
            <a:r>
              <a:rPr lang="en-US" dirty="0"/>
              <a:t>Ray tracing isn’t easy</a:t>
            </a:r>
          </a:p>
          <a:p>
            <a:r>
              <a:rPr lang="en-US" dirty="0"/>
              <a:t>Using an algorithm which requires long runtimes</a:t>
            </a:r>
          </a:p>
          <a:p>
            <a:pPr lvl="1"/>
            <a:r>
              <a:rPr lang="en-US" dirty="0"/>
              <a:t>Running on multiple platforms simultaneously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5DEF-E3DC-4862-A9DA-F57BF47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– Local method, chamfering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E8C3-B2FD-4E73-9150-5948B2FB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22D3-2931-4426-B52C-95F61073BE3B}" type="datetime1">
              <a:rPr lang="en-US" smtClean="0"/>
              <a:t>1/12/21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F4C7C-3389-407E-9A4A-0144CE94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BA85-8E1D-4C7E-A890-48AD234FE980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[animate output image]">
            <a:extLst>
              <a:ext uri="{FF2B5EF4-FFF2-40B4-BE49-F238E27FC236}">
                <a16:creationId xmlns:a16="http://schemas.microsoft.com/office/drawing/2014/main" id="{9F34A535-DFB2-B244-9D13-249C9C1D7E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9535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[animate output image]">
            <a:extLst>
              <a:ext uri="{FF2B5EF4-FFF2-40B4-BE49-F238E27FC236}">
                <a16:creationId xmlns:a16="http://schemas.microsoft.com/office/drawing/2014/main" id="{0C68EF4C-09F4-0B48-8F09-31C956E8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46" y="1954677"/>
            <a:ext cx="3054134" cy="406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401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PayPal Forward"/>
        <a:ea typeface=""/>
        <a:cs typeface=""/>
      </a:majorFont>
      <a:minorFont>
        <a:latin typeface="PayPal Forward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3985</TotalTime>
  <Words>702</Words>
  <Application>Microsoft Macintosh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PayPal Forward</vt:lpstr>
      <vt:lpstr>Retrospect</vt:lpstr>
      <vt:lpstr>Project Presentation- ShadowPix</vt:lpstr>
      <vt:lpstr>Intro</vt:lpstr>
      <vt:lpstr>Our project</vt:lpstr>
      <vt:lpstr>Approach to global method</vt:lpstr>
      <vt:lpstr>Optimization methods/stages</vt:lpstr>
      <vt:lpstr>PixModel</vt:lpstr>
      <vt:lpstr>PixModel - stats </vt:lpstr>
      <vt:lpstr>Other challenges</vt:lpstr>
      <vt:lpstr>Samples – Local method, chamfering</vt:lpstr>
      <vt:lpstr>Local method, no chamfering</vt:lpstr>
      <vt:lpstr>Global method, bias</vt:lpstr>
      <vt:lpstr>Global method, PixModel (+bias)</vt:lpstr>
      <vt:lpstr>How could we improve?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Graph-based Heuristics for Pointer Analysis without Handcrafting Application-Specific Features</dc:title>
  <dc:creator>Doron Kopit</dc:creator>
  <cp:lastModifiedBy>Levy, Yariv</cp:lastModifiedBy>
  <cp:revision>141</cp:revision>
  <dcterms:created xsi:type="dcterms:W3CDTF">2020-12-24T15:05:35Z</dcterms:created>
  <dcterms:modified xsi:type="dcterms:W3CDTF">2021-01-12T10:20:32Z</dcterms:modified>
</cp:coreProperties>
</file>